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9" r:id="rId4"/>
    <p:sldId id="257" r:id="rId5"/>
    <p:sldId id="262" r:id="rId6"/>
    <p:sldId id="263" r:id="rId7"/>
    <p:sldId id="273" r:id="rId8"/>
    <p:sldId id="268" r:id="rId9"/>
    <p:sldId id="274" r:id="rId10"/>
    <p:sldId id="271" r:id="rId11"/>
    <p:sldId id="265" r:id="rId12"/>
    <p:sldId id="260" r:id="rId13"/>
    <p:sldId id="266" r:id="rId14"/>
    <p:sldId id="27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нарушением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Плановые (17)</c:v>
                </c:pt>
                <c:pt idx="1">
                  <c:v>Внеплановые по информации (20)</c:v>
                </c:pt>
                <c:pt idx="2">
                  <c:v>Внеплановые по предписанию (41)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15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 нарушения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Плановые (17)</c:v>
                </c:pt>
                <c:pt idx="1">
                  <c:v>Внеплановые по информации (20)</c:v>
                </c:pt>
                <c:pt idx="2">
                  <c:v>Внеплановые по предписанию (41)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5</c:v>
                </c:pt>
                <c:pt idx="2">
                  <c:v>26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43931136"/>
        <c:axId val="108753408"/>
      </c:barChart>
      <c:catAx>
        <c:axId val="4393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108753408"/>
        <c:crosses val="autoZero"/>
        <c:auto val="1"/>
        <c:lblAlgn val="ctr"/>
        <c:lblOffset val="100"/>
        <c:noMultiLvlLbl val="0"/>
      </c:catAx>
      <c:valAx>
        <c:axId val="1087534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393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915714745206785E-2"/>
          <c:y val="5.6339982150267642E-2"/>
          <c:w val="0.97416857050958638"/>
          <c:h val="0.94366001784973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Лист1!$A$1</c:f>
              <c:strCache>
                <c:ptCount val="1"/>
                <c:pt idx="0">
                  <c:v>ч.1 ст.20.25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4000"/>
                    <a:satMod val="100000"/>
                    <a:lumMod val="104000"/>
                  </a:schemeClr>
                </a:gs>
                <a:gs pos="69000">
                  <a:schemeClr val="accent1">
                    <a:shade val="86000"/>
                    <a:satMod val="130000"/>
                    <a:lumMod val="102000"/>
                  </a:schemeClr>
                </a:gs>
                <a:gs pos="100000">
                  <a:schemeClr val="accent1">
                    <a:shade val="72000"/>
                    <a:satMod val="130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76200" dist="38100" dir="5400000" algn="ctr" rotWithShape="0">
                <a:srgbClr val="000000">
                  <a:alpha val="76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/>
            </a:scene3d>
            <a:sp3d prstMaterial="matte">
              <a:bevelT w="25400" h="25400" prst="relaxedInset"/>
            </a:sp3d>
          </c:spPr>
          <c:invertIfNegative val="0"/>
          <c:val>
            <c:numRef>
              <c:f>Лист1!$B$1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Лист1!$A$2</c:f>
              <c:strCache>
                <c:ptCount val="1"/>
                <c:pt idx="0">
                  <c:v>ст.19.4.1 КоАП РФ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4000"/>
                    <a:satMod val="100000"/>
                    <a:lumMod val="104000"/>
                  </a:schemeClr>
                </a:gs>
                <a:gs pos="69000">
                  <a:schemeClr val="accent2">
                    <a:shade val="86000"/>
                    <a:satMod val="130000"/>
                    <a:lumMod val="102000"/>
                  </a:schemeClr>
                </a:gs>
                <a:gs pos="100000">
                  <a:schemeClr val="accent2">
                    <a:shade val="72000"/>
                    <a:satMod val="130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76200" dist="38100" dir="5400000" algn="ctr" rotWithShape="0">
                <a:srgbClr val="000000">
                  <a:alpha val="76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/>
            </a:scene3d>
            <a:sp3d prstMaterial="matte">
              <a:bevelT w="25400" h="25400" prst="relaxedInset"/>
            </a:sp3d>
          </c:spPr>
          <c:invertIfNegative val="0"/>
          <c:val>
            <c:numRef>
              <c:f>Лист1!$B$2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Лист1!$A$3</c:f>
              <c:strCache>
                <c:ptCount val="1"/>
                <c:pt idx="0">
                  <c:v>ч.8 ст.19.5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4000"/>
                    <a:satMod val="100000"/>
                    <a:lumMod val="104000"/>
                  </a:schemeClr>
                </a:gs>
                <a:gs pos="69000">
                  <a:schemeClr val="accent3">
                    <a:shade val="86000"/>
                    <a:satMod val="130000"/>
                    <a:lumMod val="102000"/>
                  </a:schemeClr>
                </a:gs>
                <a:gs pos="100000">
                  <a:schemeClr val="accent3">
                    <a:shade val="72000"/>
                    <a:satMod val="130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76200" dist="38100" dir="5400000" algn="ctr" rotWithShape="0">
                <a:srgbClr val="000000">
                  <a:alpha val="76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/>
            </a:scene3d>
            <a:sp3d prstMaterial="matte">
              <a:bevelT w="25400" h="25400" prst="relaxedInset"/>
            </a:sp3d>
          </c:spPr>
          <c:invertIfNegative val="0"/>
          <c:val>
            <c:numRef>
              <c:f>Лист1!$B$3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3"/>
          <c:order val="3"/>
          <c:tx>
            <c:strRef>
              <c:f>Лист1!$A$4</c:f>
              <c:strCache>
                <c:ptCount val="1"/>
                <c:pt idx="0">
                  <c:v>ст.10.8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4000"/>
                    <a:satMod val="100000"/>
                    <a:lumMod val="104000"/>
                  </a:schemeClr>
                </a:gs>
                <a:gs pos="69000">
                  <a:schemeClr val="accent4">
                    <a:shade val="86000"/>
                    <a:satMod val="130000"/>
                    <a:lumMod val="102000"/>
                  </a:schemeClr>
                </a:gs>
                <a:gs pos="100000">
                  <a:schemeClr val="accent4">
                    <a:shade val="72000"/>
                    <a:satMod val="130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76200" dist="38100" dir="5400000" algn="ctr" rotWithShape="0">
                <a:srgbClr val="000000">
                  <a:alpha val="76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/>
            </a:scene3d>
            <a:sp3d prstMaterial="matte">
              <a:bevelT w="25400" h="25400" prst="relaxedInset"/>
            </a:sp3d>
          </c:spPr>
          <c:invertIfNegative val="0"/>
          <c:val>
            <c:numRef>
              <c:f>Лист1!$B$4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4"/>
          <c:order val="4"/>
          <c:tx>
            <c:strRef>
              <c:f>Лист1!$A$5</c:f>
              <c:strCache>
                <c:ptCount val="1"/>
                <c:pt idx="0">
                  <c:v>ст.10.6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4000"/>
                    <a:satMod val="100000"/>
                    <a:lumMod val="104000"/>
                  </a:schemeClr>
                </a:gs>
                <a:gs pos="69000">
                  <a:schemeClr val="accent5">
                    <a:shade val="86000"/>
                    <a:satMod val="130000"/>
                    <a:lumMod val="102000"/>
                  </a:schemeClr>
                </a:gs>
                <a:gs pos="100000">
                  <a:schemeClr val="accent5">
                    <a:shade val="72000"/>
                    <a:satMod val="130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76200" dist="38100" dir="5400000" algn="ctr" rotWithShape="0">
                <a:srgbClr val="000000">
                  <a:alpha val="76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/>
            </a:scene3d>
            <a:sp3d prstMaterial="matte">
              <a:bevelT w="25400" h="25400" prst="relaxedInset"/>
            </a:sp3d>
          </c:spPr>
          <c:invertIfNegative val="0"/>
          <c:val>
            <c:numRef>
              <c:f>Лист1!$B$5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34522624"/>
        <c:axId val="108724224"/>
      </c:barChart>
      <c:catAx>
        <c:axId val="345226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8724224"/>
        <c:crosses val="autoZero"/>
        <c:auto val="1"/>
        <c:lblAlgn val="ctr"/>
        <c:lblOffset val="100"/>
        <c:noMultiLvlLbl val="0"/>
      </c:catAx>
      <c:valAx>
        <c:axId val="1087242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52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0.01289</cdr:x>
      <cdr:y>0.13455</cdr:y>
    </cdr:from>
    <cdr:to>
      <cdr:x>0.92155</cdr:x>
      <cdr:y>0.25415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9439" y="667266"/>
          <a:ext cx="9828345" cy="5931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ст.10.6</a:t>
          </a:r>
          <a:r>
            <a:rPr lang="ru-RU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                                                                         </a:t>
          </a:r>
          <a:r>
            <a:rPr lang="ru-RU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56</a:t>
          </a:r>
          <a:endParaRPr lang="ru-RU" sz="3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0.01289</cdr:x>
      <cdr:y>0.29402</cdr:y>
    </cdr:from>
    <cdr:to>
      <cdr:x>0.4623</cdr:x>
      <cdr:y>0.42193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9439" y="1458098"/>
          <a:ext cx="4860928" cy="6343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ст.10.8  </a:t>
          </a:r>
          <a:r>
            <a:rPr lang="ru-RU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                     </a:t>
          </a:r>
          <a:r>
            <a:rPr lang="ru-RU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28</a:t>
          </a:r>
          <a:r>
            <a:rPr lang="ru-RU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ru-RU" sz="2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0.01144</cdr:x>
      <cdr:y>0.47187</cdr:y>
    </cdr:from>
    <cdr:to>
      <cdr:x>0.25598</cdr:x>
      <cdr:y>0.58815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9973" y="2565553"/>
          <a:ext cx="2777902" cy="632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</a:t>
          </a:r>
          <a:r>
            <a:rPr lang="ru-RU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.8 ст.19.5     </a:t>
          </a:r>
          <a:r>
            <a:rPr lang="ru-RU" sz="3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15</a:t>
          </a:r>
          <a:endParaRPr lang="ru-RU" sz="32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0.01526</cdr:x>
      <cdr:y>0.64253</cdr:y>
    </cdr:from>
    <cdr:to>
      <cdr:x>0.05715</cdr:x>
      <cdr:y>0.7505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73360" y="3493419"/>
          <a:ext cx="475856" cy="587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</a:t>
          </a:r>
          <a:endParaRPr lang="ru-RU" sz="32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0.01507</cdr:x>
      <cdr:y>0.78909</cdr:y>
    </cdr:from>
    <cdr:to>
      <cdr:x>0.33729</cdr:x>
      <cdr:y>0.89873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71161" y="4290271"/>
          <a:ext cx="3660398" cy="596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ч.1 ст.20.25          </a:t>
          </a:r>
          <a:r>
            <a:rPr lang="ru-RU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20</a:t>
          </a:r>
          <a:r>
            <a: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ru-RU" sz="2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0.0799</cdr:x>
      <cdr:y>0.64414</cdr:y>
    </cdr:from>
    <cdr:to>
      <cdr:x>0.26573</cdr:x>
      <cdr:y>0.74214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907624" y="3502149"/>
          <a:ext cx="2111069" cy="5328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</a:t>
          </a:r>
          <a:r>
            <a:rPr lang="ru-RU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т.19.4.1</a:t>
          </a:r>
          <a:endParaRPr lang="ru-RU" sz="24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17ECC-D477-42D1-AAA5-1EE4D5962A36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98D86-A70B-4A68-9255-0D1531512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272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98D86-A70B-4A68-9255-0D1531512E4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125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28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02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797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5423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502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564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425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648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86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1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39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27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59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65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51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0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57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87592-EAEC-4A1E-BBB5-E2621EA4A873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FC735-113A-4120-A1D5-742268134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042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2508" y="659027"/>
            <a:ext cx="11392930" cy="41030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100" dirty="0">
                <a:solidFill>
                  <a:prstClr val="white"/>
                </a:solidFill>
              </a:rPr>
              <a:t/>
            </a:r>
            <a:br>
              <a:rPr lang="ru-RU" sz="3100" dirty="0">
                <a:solidFill>
                  <a:prstClr val="white"/>
                </a:solidFill>
              </a:rPr>
            </a:br>
            <a:r>
              <a:rPr lang="ru-RU" sz="3100" dirty="0" smtClean="0">
                <a:solidFill>
                  <a:prstClr val="white"/>
                </a:solidFill>
              </a:rPr>
              <a:t/>
            </a:r>
            <a:br>
              <a:rPr lang="ru-RU" sz="3100" dirty="0" smtClean="0">
                <a:solidFill>
                  <a:prstClr val="white"/>
                </a:solidFill>
              </a:rPr>
            </a:br>
            <a:r>
              <a:rPr lang="ru-RU" sz="3100" dirty="0" smtClean="0">
                <a:solidFill>
                  <a:prstClr val="white"/>
                </a:solidFill>
              </a:rPr>
              <a:t/>
            </a:r>
            <a:br>
              <a:rPr lang="ru-RU" sz="3100" dirty="0" smtClean="0">
                <a:solidFill>
                  <a:prstClr val="white"/>
                </a:solidFill>
              </a:rPr>
            </a:br>
            <a:r>
              <a:rPr lang="ru-RU" sz="3100" dirty="0">
                <a:solidFill>
                  <a:prstClr val="white"/>
                </a:solidFill>
              </a:rPr>
              <a:t/>
            </a:r>
            <a:br>
              <a:rPr lang="ru-RU" sz="3100" dirty="0">
                <a:solidFill>
                  <a:prstClr val="white"/>
                </a:solidFill>
              </a:rPr>
            </a:br>
            <a:r>
              <a:rPr lang="ru-RU" sz="3100" dirty="0" smtClean="0">
                <a:solidFill>
                  <a:prstClr val="white"/>
                </a:solidFill>
              </a:rPr>
              <a:t/>
            </a:r>
            <a:br>
              <a:rPr lang="ru-RU" sz="3100" dirty="0" smtClean="0">
                <a:solidFill>
                  <a:prstClr val="white"/>
                </a:solidFill>
              </a:rPr>
            </a:br>
            <a:r>
              <a:rPr lang="ru-RU" sz="3100" dirty="0">
                <a:solidFill>
                  <a:prstClr val="white"/>
                </a:solidFill>
              </a:rPr>
              <a:t/>
            </a:r>
            <a:br>
              <a:rPr lang="ru-RU" sz="3100" dirty="0">
                <a:solidFill>
                  <a:prstClr val="white"/>
                </a:solidFill>
              </a:rPr>
            </a:br>
            <a:r>
              <a:rPr lang="ru-RU" sz="3100" dirty="0" smtClean="0">
                <a:solidFill>
                  <a:prstClr val="white"/>
                </a:solidFill>
              </a:rPr>
              <a:t/>
            </a:r>
            <a:br>
              <a:rPr lang="ru-RU" sz="3100" dirty="0" smtClean="0">
                <a:solidFill>
                  <a:prstClr val="white"/>
                </a:solidFill>
              </a:rPr>
            </a:br>
            <a:r>
              <a:rPr lang="ru-RU" sz="3100" dirty="0">
                <a:solidFill>
                  <a:prstClr val="white"/>
                </a:solidFill>
              </a:rPr>
              <a:t/>
            </a:r>
            <a:br>
              <a:rPr lang="ru-RU" sz="3100" dirty="0">
                <a:solidFill>
                  <a:prstClr val="white"/>
                </a:solidFill>
              </a:rPr>
            </a:br>
            <a:r>
              <a:rPr lang="ru-RU" sz="3100" dirty="0" smtClean="0">
                <a:solidFill>
                  <a:prstClr val="white"/>
                </a:solidFill>
              </a:rPr>
              <a:t/>
            </a:r>
            <a:br>
              <a:rPr lang="ru-RU" sz="3100" dirty="0" smtClean="0">
                <a:solidFill>
                  <a:prstClr val="white"/>
                </a:solidFill>
              </a:rPr>
            </a:br>
            <a:r>
              <a:rPr lang="ru-RU" sz="3100" dirty="0" smtClean="0">
                <a:solidFill>
                  <a:prstClr val="white"/>
                </a:solidFill>
              </a:rPr>
              <a:t/>
            </a:r>
            <a:br>
              <a:rPr lang="ru-RU" sz="3100" dirty="0" smtClean="0">
                <a:solidFill>
                  <a:prstClr val="white"/>
                </a:solidFill>
              </a:rPr>
            </a:br>
            <a:r>
              <a:rPr lang="ru-RU" sz="3100" dirty="0">
                <a:solidFill>
                  <a:prstClr val="white"/>
                </a:solidFill>
              </a:rPr>
              <a:t/>
            </a:r>
            <a:br>
              <a:rPr lang="ru-RU" sz="3100" dirty="0">
                <a:solidFill>
                  <a:prstClr val="white"/>
                </a:solidFill>
              </a:rPr>
            </a:br>
            <a:r>
              <a:rPr lang="ru-RU" sz="3100" dirty="0" smtClean="0">
                <a:solidFill>
                  <a:prstClr val="white"/>
                </a:solidFill>
              </a:rPr>
              <a:t/>
            </a:r>
            <a:br>
              <a:rPr lang="ru-RU" sz="3100" dirty="0" smtClean="0">
                <a:solidFill>
                  <a:prstClr val="white"/>
                </a:solidFill>
              </a:rPr>
            </a:br>
            <a:r>
              <a:rPr lang="ru-RU" sz="3100" dirty="0">
                <a:solidFill>
                  <a:prstClr val="white"/>
                </a:solidFill>
              </a:rPr>
              <a:t/>
            </a:r>
            <a:br>
              <a:rPr lang="ru-RU" sz="3100" dirty="0">
                <a:solidFill>
                  <a:prstClr val="white"/>
                </a:solidFill>
              </a:rPr>
            </a:br>
            <a:r>
              <a:rPr lang="ru-RU" sz="3100" dirty="0" smtClean="0">
                <a:solidFill>
                  <a:prstClr val="white"/>
                </a:solidFill>
              </a:rPr>
              <a:t/>
            </a:r>
            <a:br>
              <a:rPr lang="ru-RU" sz="3100" dirty="0" smtClean="0">
                <a:solidFill>
                  <a:prstClr val="white"/>
                </a:solidFill>
              </a:rPr>
            </a:br>
            <a:r>
              <a:rPr lang="ru-RU" sz="3100" dirty="0" smtClean="0">
                <a:solidFill>
                  <a:prstClr val="white"/>
                </a:solidFill>
              </a:rPr>
              <a:t/>
            </a:r>
            <a:br>
              <a:rPr lang="ru-RU" sz="3100" dirty="0" smtClean="0">
                <a:solidFill>
                  <a:prstClr val="white"/>
                </a:solidFill>
              </a:rPr>
            </a:b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результатах контрольно-надзорной деятельности Управления ветеринарии Ленинградской области </a:t>
            </a:r>
            <a:b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2018 году</a:t>
            </a: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2977" y="3641271"/>
            <a:ext cx="9001462" cy="269568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Хабаров Александр Иванович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главный специалист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отдела</a:t>
            </a:r>
            <a:b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государственного ветеринарного надзора</a:t>
            </a:r>
            <a:b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Управления ветеринарии Ленинградской области</a:t>
            </a:r>
            <a:b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35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984" y="477794"/>
            <a:ext cx="11318788" cy="1252151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Надзор за Обеспечением качества и безопасности пищевых продуктов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32527"/>
              </p:ext>
            </p:extLst>
          </p:nvPr>
        </p:nvGraphicFramePr>
        <p:xfrm>
          <a:off x="3548743" y="1840690"/>
          <a:ext cx="516255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2550"/>
              </a:tblGrid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marL="0" indent="0" algn="ctr">
                        <a:buNone/>
                      </a:pPr>
                      <a:r>
                        <a:rPr lang="ru-RU" sz="5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197 </a:t>
                      </a:r>
                      <a:r>
                        <a:rPr lang="ru-RU" sz="5400" b="1" dirty="0" err="1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тн</a:t>
                      </a:r>
                      <a:endParaRPr lang="ru-RU" sz="18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ru-RU" sz="20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признано некачественным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20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опасным (ПП РФ 1263)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221555"/>
              </p:ext>
            </p:extLst>
          </p:nvPr>
        </p:nvGraphicFramePr>
        <p:xfrm>
          <a:off x="636816" y="4076700"/>
          <a:ext cx="5004706" cy="2261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706"/>
              </a:tblGrid>
              <a:tr h="2261788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130 </a:t>
                      </a:r>
                      <a:r>
                        <a:rPr lang="ru-RU" sz="5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тн</a:t>
                      </a:r>
                      <a:endParaRPr lang="ru-RU" sz="5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Направлено 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утилизацию (переработку в корм животным)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708911"/>
              </p:ext>
            </p:extLst>
          </p:nvPr>
        </p:nvGraphicFramePr>
        <p:xfrm>
          <a:off x="6923314" y="4117521"/>
          <a:ext cx="4710793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0793"/>
              </a:tblGrid>
              <a:tr h="1045028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67 </a:t>
                      </a:r>
                      <a:r>
                        <a:rPr lang="ru-RU" sz="5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тн</a:t>
                      </a:r>
                      <a:endParaRPr lang="ru-RU" sz="5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Направлено </a:t>
                      </a:r>
                      <a:br>
                        <a:rPr lang="ru-RU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ru-RU" sz="2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уничтожение</a:t>
                      </a:r>
                      <a:endParaRPr lang="ru-RU" sz="2000" i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7739743" y="3080657"/>
            <a:ext cx="625928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3548743" y="2971800"/>
            <a:ext cx="478972" cy="6313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7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276" y="214184"/>
            <a:ext cx="11664777" cy="112858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профилактика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нарушений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обязательных </a:t>
            </a:r>
            <a:b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требований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399004" y="2597572"/>
            <a:ext cx="3509319" cy="244133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Размещение на официальном сайте Управления перечня НПА, соблюдение которых контролируется при осуществлении государственного ветеринарного надзора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184090" y="1668161"/>
            <a:ext cx="3270421" cy="21500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Выдача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требований и предостережений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недопустимости нарушения обязательных ветеринарного законодательства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06901" y="1367524"/>
            <a:ext cx="3492843" cy="22530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Проведения семинаров по информированию хозяйствующих субъектов по вопросам соблюдения обязательных требований в области ветеринарии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56852" y="4432339"/>
            <a:ext cx="17668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</a:t>
            </a:r>
            <a:endParaRPr lang="ru-RU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семинар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22711" y="4134577"/>
            <a:ext cx="31159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 </a:t>
            </a:r>
          </a:p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Требований</a:t>
            </a:r>
          </a:p>
          <a:p>
            <a:pPr algn="ctr"/>
            <a:endParaRPr lang="ru-RU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</a:p>
          <a:p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Предостережений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349450" y="4041188"/>
            <a:ext cx="2094686" cy="19954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8184090" y="3983276"/>
            <a:ext cx="3193177" cy="27773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39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659" y="148282"/>
            <a:ext cx="11689492" cy="1326321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Паспорт проекта</a:t>
            </a:r>
            <a:b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«Оптимизация контрольно-надзорной деятельности в Ленинградской области» 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6870357" y="1526278"/>
            <a:ext cx="4907116" cy="41247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Административный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регламент исполнения Управлением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государственной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функции по осуществлению государственного ветеринарного надзора на территории Ленинградской области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1277" y="1526278"/>
            <a:ext cx="3880022" cy="41247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оценки результативности и эффективности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КНД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Управления ветеринарии Ленинградской области</a:t>
            </a: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201299" y="2962656"/>
            <a:ext cx="2669057" cy="1097280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Разработано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05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181233"/>
            <a:ext cx="10353761" cy="700216"/>
          </a:xfrm>
        </p:spPr>
        <p:txBody>
          <a:bodyPr/>
          <a:lstStyle/>
          <a:p>
            <a:r>
              <a:rPr lang="ru-RU" dirty="0" smtClean="0"/>
              <a:t>Планы и задачи управления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3082" y="881449"/>
            <a:ext cx="11557686" cy="5865340"/>
          </a:xfrm>
        </p:spPr>
        <p:txBody>
          <a:bodyPr>
            <a:normAutofit fontScale="92500" lnSpcReduction="10000"/>
          </a:bodyPr>
          <a:lstStyle/>
          <a:p>
            <a:pPr marL="0" indent="0" algn="ctr" fontAlgn="base">
              <a:buNone/>
            </a:pPr>
            <a:r>
              <a:rPr lang="ru-RU" sz="2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Внедрить </a:t>
            </a:r>
            <a:r>
              <a:rPr lang="ru-RU" sz="2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риск-ориентированную модель надзора:</a:t>
            </a:r>
            <a:endParaRPr lang="ru-RU" sz="2800" u="sng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разработать  Критерии отнесения деятельности хозяйствующих субъектов и (или) используемых ими производственных объектов к определенной категории риска</a:t>
            </a:r>
          </a:p>
          <a:p>
            <a:pPr fontAlgn="base">
              <a:buFontTx/>
              <a:buChar char="-"/>
            </a:pPr>
            <a:r>
              <a:rPr lang="ru-RU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Разработать </a:t>
            </a:r>
            <a:r>
              <a:rPr lang="ru-RU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внедрить в практику надзора проверочные листы по каждому виду деятельности </a:t>
            </a:r>
            <a:r>
              <a:rPr lang="ru-RU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хозяйствующих субъектов;</a:t>
            </a:r>
          </a:p>
          <a:p>
            <a:pPr fontAlgn="base">
              <a:buFontTx/>
              <a:buChar char="-"/>
            </a:pPr>
            <a:r>
              <a:rPr lang="ru-RU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Разработать план проверок на 2020 год с учетом </a:t>
            </a:r>
            <a:r>
              <a:rPr lang="ru-RU" sz="2400" b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риск - ориентированного </a:t>
            </a:r>
            <a:r>
              <a:rPr lang="ru-RU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подхода;</a:t>
            </a:r>
          </a:p>
          <a:p>
            <a:pPr fontAlgn="base">
              <a:buFontTx/>
              <a:buChar char="-"/>
            </a:pPr>
            <a:r>
              <a:rPr lang="ru-RU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Разработать Порядок ликвидации неиспользуемых скотомогильников </a:t>
            </a:r>
            <a:br>
              <a:rPr lang="ru-RU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территории Ленинградской области;</a:t>
            </a:r>
            <a:endParaRPr lang="ru-RU" sz="24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fontAlgn="base">
              <a:buNone/>
            </a:pPr>
            <a:r>
              <a:rPr lang="ru-RU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семинаров, совещаний с представителями </a:t>
            </a:r>
            <a:r>
              <a:rPr lang="ru-RU" sz="24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хозяйствующих субъектов </a:t>
            </a:r>
            <a:r>
              <a:rPr lang="ru-RU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т.д.</a:t>
            </a:r>
          </a:p>
          <a:p>
            <a:pPr marL="0" indent="0">
              <a:buNone/>
            </a:pPr>
            <a:r>
              <a:rPr lang="ru-RU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285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/>
              <a:t> Спасибо за внимание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0385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4" y="296562"/>
            <a:ext cx="10353761" cy="1326321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Законодательство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275" y="1433384"/>
            <a:ext cx="10972800" cy="5066299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Федеральный закон от 26.12.2008 № 294-ФЗ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защите прав юридических лиц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индивидуальных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предпринимателей при осуществлении государственного контроля (надзора) и муниципального контроля» </a:t>
            </a:r>
          </a:p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Закон РФ от 14.05.1993 №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4979-1 «О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ветеринарии»  </a:t>
            </a:r>
          </a:p>
          <a:p>
            <a:pPr algn="just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Федеральный закон от 02.01.2000 № 29-ФЗ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качестве и безопасности пищевых продуктов»</a:t>
            </a:r>
          </a:p>
          <a:p>
            <a:pPr algn="just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Постановление Правительства РФ от 05.06.2013 № 476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утверждении Положения о государственном ветеринарном надзоре»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2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271" y="304801"/>
            <a:ext cx="11121080" cy="9679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Результаты проведенных проверок </a:t>
            </a:r>
            <a:b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2018 году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707370"/>
              </p:ext>
            </p:extLst>
          </p:nvPr>
        </p:nvGraphicFramePr>
        <p:xfrm>
          <a:off x="140041" y="1489617"/>
          <a:ext cx="8386120" cy="517933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262242"/>
                <a:gridCol w="1374626"/>
                <a:gridCol w="1374626"/>
                <a:gridCol w="1374626"/>
              </a:tblGrid>
              <a:tr h="439009"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009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Проведено проверок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127</a:t>
                      </a:r>
                      <a:endParaRPr lang="ru-RU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126</a:t>
                      </a:r>
                      <a:endParaRPr lang="ru-RU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78</a:t>
                      </a:r>
                      <a:endParaRPr lang="ru-RU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009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Выявлено нарушений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346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198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193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009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Выдано предписаний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009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Составлено протоколов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95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87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009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Вынесено постановлений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84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108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101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90216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Наложено штрафов, </a:t>
                      </a:r>
                      <a:r>
                        <a:rPr lang="ru-RU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тыс</a:t>
                      </a:r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руб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1408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1692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2814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90216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Взыскано штрафов, </a:t>
                      </a:r>
                      <a:r>
                        <a:rPr lang="ru-RU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тыс</a:t>
                      </a:r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руб</a:t>
                      </a:r>
                      <a:endParaRPr lang="ru-RU" sz="2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/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361</a:t>
                      </a:r>
                      <a:endParaRPr lang="ru-RU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345,36</a:t>
                      </a:r>
                      <a:endParaRPr lang="ru-RU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2017,8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90216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взысканных штрафов, %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25,6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13,2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71,7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9" name="Овал 18"/>
          <p:cNvSpPr/>
          <p:nvPr/>
        </p:nvSpPr>
        <p:spPr>
          <a:xfrm>
            <a:off x="8666205" y="3830595"/>
            <a:ext cx="2627871" cy="245026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+ 82,2 %</a:t>
            </a:r>
          </a:p>
          <a:p>
            <a:pPr algn="ctr"/>
            <a:r>
              <a:rPr lang="ru-RU" sz="1600" dirty="0" smtClean="0"/>
              <a:t>взыскано штрафов </a:t>
            </a:r>
            <a:endParaRPr lang="ru-RU" sz="1600" dirty="0"/>
          </a:p>
        </p:txBody>
      </p:sp>
      <p:sp>
        <p:nvSpPr>
          <p:cNvPr id="20" name="Овал 19"/>
          <p:cNvSpPr/>
          <p:nvPr/>
        </p:nvSpPr>
        <p:spPr>
          <a:xfrm>
            <a:off x="9135762" y="1363880"/>
            <a:ext cx="2356022" cy="227724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</a:p>
          <a:p>
            <a:pPr algn="ctr"/>
            <a:r>
              <a:rPr lang="ru-RU" sz="1600" dirty="0"/>
              <a:t>проведенных проверок</a:t>
            </a:r>
          </a:p>
        </p:txBody>
      </p:sp>
    </p:spTree>
    <p:extLst>
      <p:ext uri="{BB962C8B-B14F-4D97-AF65-F5344CB8AC3E}">
        <p14:creationId xmlns:p14="http://schemas.microsoft.com/office/powerpoint/2010/main" val="190211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465" y="215705"/>
            <a:ext cx="11442357" cy="840259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Структура организаций и объектов, в отношении которых проведены проверки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010133"/>
              </p:ext>
            </p:extLst>
          </p:nvPr>
        </p:nvGraphicFramePr>
        <p:xfrm>
          <a:off x="733169" y="1285102"/>
          <a:ext cx="10717426" cy="495094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7129075"/>
                <a:gridCol w="1196117"/>
                <a:gridCol w="1196117"/>
                <a:gridCol w="1196117"/>
              </a:tblGrid>
              <a:tr h="635980">
                <a:tc>
                  <a:txBody>
                    <a:bodyPr/>
                    <a:lstStyle/>
                    <a:p>
                      <a:endParaRPr lang="ru-RU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4019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Животноводческие</a:t>
                      </a:r>
                      <a:r>
                        <a:rPr lang="ru-RU" sz="2400" b="1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предприятия</a:t>
                      </a:r>
                      <a:endParaRPr lang="ru-RU" sz="24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68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33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5980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Убой животных</a:t>
                      </a:r>
                      <a:endParaRPr lang="ru-RU" sz="24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4018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Хранение животноводческой продукции</a:t>
                      </a:r>
                      <a:endParaRPr lang="ru-RU" sz="24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7246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Перерабатывающие предприятия</a:t>
                      </a:r>
                      <a:endParaRPr lang="ru-RU" sz="24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5980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Личные подсобные хозяйства</a:t>
                      </a:r>
                      <a:endParaRPr lang="ru-RU" sz="24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97719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Иные (ветеринарные клиники, 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2400" b="1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магазины и др.)</a:t>
                      </a:r>
                      <a:endParaRPr lang="ru-RU" sz="2400" b="1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ru-RU" sz="2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412" y="205946"/>
            <a:ext cx="11318788" cy="1326321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выявление нарушений по видам проверок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7894"/>
              </p:ext>
            </p:extLst>
          </p:nvPr>
        </p:nvGraphicFramePr>
        <p:xfrm>
          <a:off x="313038" y="1367481"/>
          <a:ext cx="11681254" cy="5132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594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6" y="189471"/>
            <a:ext cx="10353761" cy="1037968"/>
          </a:xfrm>
        </p:spPr>
        <p:txBody>
          <a:bodyPr/>
          <a:lstStyle/>
          <a:p>
            <a:r>
              <a:rPr lang="ru-RU" dirty="0" smtClean="0"/>
              <a:t>Структура выявленных нарушений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64814"/>
              </p:ext>
            </p:extLst>
          </p:nvPr>
        </p:nvGraphicFramePr>
        <p:xfrm>
          <a:off x="502508" y="1128583"/>
          <a:ext cx="11359977" cy="5436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696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4412" y="148282"/>
            <a:ext cx="10353761" cy="815546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Типичные нарушения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757" y="881449"/>
            <a:ext cx="11763632" cy="57005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u="sng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проведении проверок </a:t>
            </a:r>
            <a:r>
              <a:rPr lang="ru-RU" b="1" u="sng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животноводческих объектов (промышленных хозяйств):</a:t>
            </a:r>
          </a:p>
          <a:p>
            <a:pPr lvl="0" algn="just"/>
            <a:r>
              <a:rPr lang="ru-RU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 постоянно действующего дезинфекционных барьера и блоков для въезда транспорта;</a:t>
            </a:r>
          </a:p>
          <a:p>
            <a:pPr lvl="0" algn="just"/>
            <a:r>
              <a:rPr lang="ru-RU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 ограждения;</a:t>
            </a:r>
          </a:p>
          <a:p>
            <a:pPr lvl="0"/>
            <a:r>
              <a:rPr lang="ru-RU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Нарушения правил складирования и обеззараживания навоза, помета.</a:t>
            </a:r>
          </a:p>
          <a:p>
            <a:pPr marL="0" indent="0" algn="ctr">
              <a:buNone/>
            </a:pPr>
            <a:r>
              <a:rPr lang="ru-RU" b="1" u="sng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проведении проверок </a:t>
            </a:r>
            <a:r>
              <a:rPr lang="ru-RU" b="1" u="sng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ЛПХ:</a:t>
            </a:r>
          </a:p>
          <a:p>
            <a:pPr lvl="0"/>
            <a:r>
              <a:rPr lang="ru-RU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Ввоз (перемещение) животных без ведома и разрешения государственной ветеринарной службы;</a:t>
            </a:r>
          </a:p>
          <a:p>
            <a:pPr lvl="0" algn="just"/>
            <a:r>
              <a:rPr lang="ru-RU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Отказ от проведения ветеринарных мероприятий, направленных на предупреждение болезней животных;</a:t>
            </a:r>
          </a:p>
          <a:p>
            <a:pPr lvl="0" algn="just"/>
            <a:r>
              <a:rPr lang="ru-RU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выполнение дезинфекционных</a:t>
            </a:r>
            <a:r>
              <a:rPr lang="ru-RU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дератизационных мероприятий в животноводческих помещениях;</a:t>
            </a:r>
          </a:p>
          <a:p>
            <a:pPr lvl="0"/>
            <a:r>
              <a:rPr lang="ru-RU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Нарушения правил складирования и обеззараживания навоза, помета</a:t>
            </a:r>
            <a:r>
              <a:rPr lang="ru-RU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33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789" y="115333"/>
            <a:ext cx="11395716" cy="79083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Обращения граждан</a:t>
            </a:r>
            <a:endParaRPr lang="ru-RU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682241" y="906163"/>
            <a:ext cx="3028375" cy="1688756"/>
          </a:xfrm>
          <a:prstGeom prst="ellipse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328 </a:t>
            </a:r>
          </a:p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обращений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364260" y="2335428"/>
            <a:ext cx="2487826" cy="196884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125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обследований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809470" y="2378678"/>
            <a:ext cx="2578442" cy="1935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</a:p>
          <a:p>
            <a:pPr algn="ctr"/>
            <a:r>
              <a:rPr lang="ru-RU" dirty="0" smtClean="0"/>
              <a:t>внеплановых проверок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326291" y="4679091"/>
            <a:ext cx="3113904" cy="1820563"/>
          </a:xfrm>
          <a:prstGeom prst="ellipse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</a:t>
            </a:r>
          </a:p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Предостережений, требований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532605" y="4769708"/>
            <a:ext cx="2356022" cy="1729946"/>
          </a:xfrm>
          <a:prstGeom prst="ellipse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</a:p>
          <a:p>
            <a:pPr algn="ctr"/>
            <a:r>
              <a:rPr lang="ru-RU" dirty="0" smtClean="0"/>
              <a:t>Предписаний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9609437" y="4769708"/>
            <a:ext cx="2384855" cy="1729946"/>
          </a:xfrm>
          <a:prstGeom prst="ellipse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47</a:t>
            </a:r>
          </a:p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нарушений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72528" y="387178"/>
            <a:ext cx="2277764" cy="175466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36%</a:t>
            </a:r>
          </a:p>
          <a:p>
            <a:pPr algn="ctr"/>
            <a:r>
              <a:rPr lang="ru-RU" dirty="0" smtClean="0"/>
              <a:t>приют «Теремок»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9673220" y="387178"/>
            <a:ext cx="2518780" cy="171141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23%</a:t>
            </a:r>
          </a:p>
          <a:p>
            <a:pPr algn="ctr"/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перенаправлено</a:t>
            </a:r>
            <a:r>
              <a:rPr lang="ru-RU" sz="1600" dirty="0" smtClean="0"/>
              <a:t> </a:t>
            </a:r>
          </a:p>
          <a:p>
            <a:pPr algn="ctr"/>
            <a:r>
              <a:rPr lang="ru-RU" dirty="0"/>
              <a:t>р</a:t>
            </a:r>
            <a:r>
              <a:rPr lang="ru-RU" dirty="0" smtClean="0"/>
              <a:t>ассмотрено без проверок</a:t>
            </a:r>
            <a:endParaRPr lang="ru-RU" dirty="0"/>
          </a:p>
        </p:txBody>
      </p:sp>
      <p:cxnSp>
        <p:nvCxnSpPr>
          <p:cNvPr id="17" name="Прямая со стрелкой 16"/>
          <p:cNvCxnSpPr>
            <a:stCxn id="5" idx="3"/>
            <a:endCxn id="6" idx="7"/>
          </p:cNvCxnSpPr>
          <p:nvPr/>
        </p:nvCxnSpPr>
        <p:spPr>
          <a:xfrm flipH="1">
            <a:off x="4487752" y="2347606"/>
            <a:ext cx="637984" cy="276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5"/>
            <a:endCxn id="7" idx="1"/>
          </p:cNvCxnSpPr>
          <p:nvPr/>
        </p:nvCxnSpPr>
        <p:spPr>
          <a:xfrm>
            <a:off x="7267121" y="2347606"/>
            <a:ext cx="919953" cy="3145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6" idx="3"/>
          </p:cNvCxnSpPr>
          <p:nvPr/>
        </p:nvCxnSpPr>
        <p:spPr>
          <a:xfrm>
            <a:off x="2728594" y="4015941"/>
            <a:ext cx="6368" cy="663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3"/>
            <a:endCxn id="12" idx="0"/>
          </p:cNvCxnSpPr>
          <p:nvPr/>
        </p:nvCxnSpPr>
        <p:spPr>
          <a:xfrm flipH="1">
            <a:off x="7710616" y="4031065"/>
            <a:ext cx="476458" cy="7386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5"/>
            <a:endCxn id="13" idx="0"/>
          </p:cNvCxnSpPr>
          <p:nvPr/>
        </p:nvCxnSpPr>
        <p:spPr>
          <a:xfrm>
            <a:off x="10010308" y="4031065"/>
            <a:ext cx="791557" cy="7386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5" idx="2"/>
            <a:endCxn id="14" idx="6"/>
          </p:cNvCxnSpPr>
          <p:nvPr/>
        </p:nvCxnSpPr>
        <p:spPr>
          <a:xfrm flipH="1" flipV="1">
            <a:off x="2850292" y="1264508"/>
            <a:ext cx="1831949" cy="4860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5" idx="6"/>
            <a:endCxn id="15" idx="2"/>
          </p:cNvCxnSpPr>
          <p:nvPr/>
        </p:nvCxnSpPr>
        <p:spPr>
          <a:xfrm flipV="1">
            <a:off x="7710616" y="1242885"/>
            <a:ext cx="1962604" cy="5076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99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3838" y="115330"/>
            <a:ext cx="10353761" cy="848497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Реестр Скотомогильников</a:t>
            </a:r>
            <a:endParaRPr lang="ru-RU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78958" y="1956486"/>
            <a:ext cx="3625855" cy="3233352"/>
          </a:xfrm>
          <a:prstGeom prst="ellipse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82</a:t>
            </a:r>
            <a:r>
              <a:rPr lang="ru-RU" sz="6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ru-RU" dirty="0"/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зарегистрировано </a:t>
            </a:r>
            <a:b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</a:p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Реестре скотомогильников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245215" y="1041489"/>
            <a:ext cx="2842055" cy="2183026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5400" dirty="0" smtClean="0"/>
              <a:t> </a:t>
            </a:r>
          </a:p>
          <a:p>
            <a:pPr algn="ctr"/>
            <a:r>
              <a:rPr lang="ru-RU" dirty="0" smtClean="0"/>
              <a:t>сибиреязвенный</a:t>
            </a:r>
          </a:p>
          <a:p>
            <a:pPr algn="ctr"/>
            <a:r>
              <a:rPr lang="ru-RU" dirty="0" smtClean="0"/>
              <a:t>скотомогильник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595981" y="963827"/>
            <a:ext cx="2949146" cy="220276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016110" y="1326546"/>
            <a:ext cx="2108887" cy="1477328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действующих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369842" y="3818237"/>
            <a:ext cx="3037757" cy="2809103"/>
          </a:xfrm>
          <a:prstGeom prst="ellipse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42</a:t>
            </a:r>
            <a:r>
              <a:rPr lang="ru-RU" sz="6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соответствуют Правилам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687330" y="4028303"/>
            <a:ext cx="2857797" cy="2388973"/>
          </a:xfrm>
          <a:prstGeom prst="ellipse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64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недействующих</a:t>
            </a:r>
            <a:endParaRPr lang="ru-RU" dirty="0"/>
          </a:p>
        </p:txBody>
      </p:sp>
      <p:cxnSp>
        <p:nvCxnSpPr>
          <p:cNvPr id="23" name="Прямая со стрелкой 22"/>
          <p:cNvCxnSpPr>
            <a:stCxn id="5" idx="7"/>
            <a:endCxn id="7" idx="2"/>
          </p:cNvCxnSpPr>
          <p:nvPr/>
        </p:nvCxnSpPr>
        <p:spPr>
          <a:xfrm flipV="1">
            <a:off x="3673819" y="2065211"/>
            <a:ext cx="922162" cy="3647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5" idx="5"/>
            <a:endCxn id="21" idx="2"/>
          </p:cNvCxnSpPr>
          <p:nvPr/>
        </p:nvCxnSpPr>
        <p:spPr>
          <a:xfrm>
            <a:off x="3673819" y="4716325"/>
            <a:ext cx="1013511" cy="5064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21" idx="6"/>
            <a:endCxn id="9" idx="2"/>
          </p:cNvCxnSpPr>
          <p:nvPr/>
        </p:nvCxnSpPr>
        <p:spPr>
          <a:xfrm flipV="1">
            <a:off x="7545127" y="5222789"/>
            <a:ext cx="82471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1" idx="7"/>
            <a:endCxn id="6" idx="3"/>
          </p:cNvCxnSpPr>
          <p:nvPr/>
        </p:nvCxnSpPr>
        <p:spPr>
          <a:xfrm flipV="1">
            <a:off x="7126612" y="2904818"/>
            <a:ext cx="1534812" cy="14733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19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1125</TotalTime>
  <Words>507</Words>
  <Application>Microsoft Office PowerPoint</Application>
  <PresentationFormat>Произвольный</PresentationFormat>
  <Paragraphs>161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Damask</vt:lpstr>
      <vt:lpstr>                                                О результатах контрольно-надзорной деятельности Управления ветеринарии Ленинградской области  в 2018 году    </vt:lpstr>
      <vt:lpstr>Законодательство</vt:lpstr>
      <vt:lpstr>Результаты проведенных проверок  в 2018 году</vt:lpstr>
      <vt:lpstr>Структура организаций и объектов, в отношении которых проведены проверки</vt:lpstr>
      <vt:lpstr>выявление нарушений по видам проверок</vt:lpstr>
      <vt:lpstr>Структура выявленных нарушений</vt:lpstr>
      <vt:lpstr>Типичные нарушения</vt:lpstr>
      <vt:lpstr>Обращения граждан</vt:lpstr>
      <vt:lpstr>Реестр Скотомогильников</vt:lpstr>
      <vt:lpstr>Надзор за Обеспечением качества и безопасности пищевых продуктов</vt:lpstr>
      <vt:lpstr>профилактика нарушений обязательных  требований</vt:lpstr>
      <vt:lpstr>Паспорт проекта «Оптимизация контрольно-надзорной деятельности в Ленинградской области» </vt:lpstr>
      <vt:lpstr>Планы и задачи управления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контрольно-надзорной деятельности Управления ветеринарии Ленинградской области  в 2018 году</dc:title>
  <dc:creator>Анна Олеговна Иванова</dc:creator>
  <cp:lastModifiedBy>Луиза Евгеньевна Казакова</cp:lastModifiedBy>
  <cp:revision>147</cp:revision>
  <dcterms:created xsi:type="dcterms:W3CDTF">2019-03-15T11:06:10Z</dcterms:created>
  <dcterms:modified xsi:type="dcterms:W3CDTF">2019-04-12T12:17:21Z</dcterms:modified>
</cp:coreProperties>
</file>